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8" r:id="rId19"/>
    <p:sldId id="277" r:id="rId20"/>
    <p:sldId id="276" r:id="rId21"/>
    <p:sldId id="275" r:id="rId22"/>
    <p:sldId id="274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3" autoAdjust="0"/>
    <p:restoredTop sz="94652" autoAdjust="0"/>
  </p:normalViewPr>
  <p:slideViewPr>
    <p:cSldViewPr>
      <p:cViewPr varScale="1">
        <p:scale>
          <a:sx n="110" d="100"/>
          <a:sy n="110" d="100"/>
        </p:scale>
        <p:origin x="17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1E925-923F-46D0-BE49-7BF7EB24EA4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8993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73208-80B8-489A-A5FE-225578D5E51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93923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54BA2-78ED-49CE-9029-2C4B56B3C1F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8545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A9896-B86C-46BF-9713-6A5A96EF78C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9657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56B42-7D52-4DE2-B993-2A0C47BB966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72764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02270-E11A-482E-990C-DACCE05AEAE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4723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D9C1B-10E6-4AA5-9BB2-C6D4FA0B9742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94182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04452-6604-43C4-AE16-15BB4D385AA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4038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0D983-405E-4FB0-BE6E-A53AB17304CC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3692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05136-33D1-4420-86AD-E8D0FF8A613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94379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1A25C-A4A5-4DFF-92C2-7A1862BAED63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4597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C811942-6483-4CE9-8155-566BAB449D3A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611188" y="1268413"/>
            <a:ext cx="7772400" cy="1470025"/>
          </a:xfrm>
        </p:spPr>
        <p:txBody>
          <a:bodyPr anchor="ctr"/>
          <a:lstStyle/>
          <a:p>
            <a:r>
              <a:rPr lang="es-MX" altLang="es-MX" sz="4400" b="1" dirty="0" smtClean="0">
                <a:solidFill>
                  <a:srgbClr val="00B050"/>
                </a:solidFill>
              </a:rPr>
              <a:t>9.</a:t>
            </a:r>
            <a:br>
              <a:rPr lang="es-MX" altLang="es-MX" sz="4400" b="1" dirty="0" smtClean="0">
                <a:solidFill>
                  <a:srgbClr val="00B050"/>
                </a:solidFill>
              </a:rPr>
            </a:br>
            <a:r>
              <a:rPr lang="es-MX" altLang="es-MX" sz="4400" b="1" dirty="0" smtClean="0">
                <a:solidFill>
                  <a:srgbClr val="00B050"/>
                </a:solidFill>
              </a:rPr>
              <a:t>PROTECCIÓN  DE GENERADORES</a:t>
            </a:r>
            <a:endParaRPr lang="es-ES" altLang="es-MX" sz="4400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-2299"/>
            <a:ext cx="17145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MX" sz="4000" b="1" dirty="0" smtClean="0">
                <a:solidFill>
                  <a:srgbClr val="00B050"/>
                </a:solidFill>
              </a:rPr>
              <a:t>PROTECCIÓN  </a:t>
            </a:r>
            <a:r>
              <a:rPr lang="es-MX" altLang="es-MX" sz="4000" b="1" dirty="0">
                <a:solidFill>
                  <a:srgbClr val="00B050"/>
                </a:solidFill>
              </a:rPr>
              <a:t>DE GENERADORES</a:t>
            </a:r>
            <a:endParaRPr lang="es-MX" altLang="es-MX" sz="40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2000" dirty="0"/>
              <a:t>Desbalance de corrientes</a:t>
            </a:r>
          </a:p>
          <a:p>
            <a:r>
              <a:rPr lang="es-MX" sz="2000" dirty="0"/>
              <a:t>Perdida de campo</a:t>
            </a:r>
          </a:p>
          <a:p>
            <a:r>
              <a:rPr lang="es-MX" sz="2000" dirty="0"/>
              <a:t>Fallas de campo a tierra</a:t>
            </a:r>
          </a:p>
          <a:p>
            <a:r>
              <a:rPr lang="es-MX" sz="2000" dirty="0"/>
              <a:t>Potencia inversa (perdida del primo motor)</a:t>
            </a:r>
          </a:p>
          <a:p>
            <a:r>
              <a:rPr lang="es-MX" sz="2000" dirty="0"/>
              <a:t>Sobrexcitación</a:t>
            </a:r>
          </a:p>
          <a:p>
            <a:r>
              <a:rPr lang="es-MX" sz="2000" dirty="0" err="1"/>
              <a:t>Sobrevoltaje</a:t>
            </a:r>
            <a:endParaRPr lang="es-MX" sz="2000" dirty="0"/>
          </a:p>
          <a:p>
            <a:r>
              <a:rPr lang="es-MX" sz="2000" dirty="0"/>
              <a:t>Frecuencia de operación alta o baja</a:t>
            </a:r>
          </a:p>
          <a:p>
            <a:r>
              <a:rPr lang="es-MX" sz="2000" dirty="0"/>
              <a:t>Pérdida</a:t>
            </a:r>
          </a:p>
          <a:p>
            <a:r>
              <a:rPr lang="es-MX" sz="2000" dirty="0"/>
              <a:t>de sincronismo (perdida de paso)</a:t>
            </a:r>
          </a:p>
          <a:p>
            <a:r>
              <a:rPr lang="es-MX" sz="2000" dirty="0"/>
              <a:t>Energización </a:t>
            </a:r>
            <a:r>
              <a:rPr lang="es-MX" sz="2000" dirty="0" smtClean="0"/>
              <a:t>inadvertida</a:t>
            </a:r>
            <a:endParaRPr lang="es-MX" sz="2000" dirty="0"/>
          </a:p>
          <a:p>
            <a:r>
              <a:rPr lang="es-MX" sz="2000" dirty="0"/>
              <a:t>Fallas en el sistema</a:t>
            </a:r>
          </a:p>
          <a:p>
            <a:endParaRPr lang="es-MX" alt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24744"/>
            <a:ext cx="8229600" cy="283824"/>
          </a:xfrm>
        </p:spPr>
        <p:txBody>
          <a:bodyPr/>
          <a:lstStyle/>
          <a:p>
            <a:pPr algn="l"/>
            <a:r>
              <a:rPr lang="es-MX" sz="3200" b="1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9.2.-Conexión de generadores y </a:t>
            </a:r>
            <a:br>
              <a:rPr lang="es-MX" sz="3200" b="1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r>
              <a:rPr lang="es-MX" sz="3200" b="1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protecciones típicas.</a:t>
            </a:r>
            <a:r>
              <a:rPr lang="es-MX" sz="6600" b="1" dirty="0" smtClean="0">
                <a:effectLst/>
                <a:latin typeface="Arial" panose="020B0604020202020204" pitchFamily="34" charset="0"/>
              </a:rPr>
              <a:t/>
            </a:r>
            <a:br>
              <a:rPr lang="es-MX" sz="6600" b="1" dirty="0" smtClean="0">
                <a:effectLst/>
                <a:latin typeface="Arial" panose="020B0604020202020204" pitchFamily="34" charset="0"/>
              </a:rPr>
            </a:br>
            <a:endParaRPr lang="es-MX" altLang="es-MX" sz="6600" b="1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62" y="1391131"/>
            <a:ext cx="4591075" cy="546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/>
          <a:lstStyle/>
          <a:p>
            <a:pPr algn="l"/>
            <a:r>
              <a:rPr lang="es-MX" sz="2400" b="1" dirty="0" smtClean="0">
                <a:solidFill>
                  <a:srgbClr val="00B050"/>
                </a:solidFill>
              </a:rPr>
              <a:t>PROTECCIÓN </a:t>
            </a:r>
            <a:r>
              <a:rPr lang="es-MX" sz="2400" b="1" dirty="0">
                <a:solidFill>
                  <a:srgbClr val="00B050"/>
                </a:solidFill>
              </a:rPr>
              <a:t>DIFERENCIAL CONTRA CORTO </a:t>
            </a:r>
            <a:r>
              <a:rPr lang="es-MX" sz="2400" b="1" dirty="0" smtClean="0">
                <a:solidFill>
                  <a:srgbClr val="00B050"/>
                </a:solidFill>
              </a:rPr>
              <a:t/>
            </a:r>
            <a:br>
              <a:rPr lang="es-MX" sz="2400" b="1" dirty="0" smtClean="0">
                <a:solidFill>
                  <a:srgbClr val="00B050"/>
                </a:solidFill>
              </a:rPr>
            </a:br>
            <a:r>
              <a:rPr lang="es-MX" sz="2400" b="1" dirty="0" smtClean="0">
                <a:solidFill>
                  <a:srgbClr val="00B050"/>
                </a:solidFill>
              </a:rPr>
              <a:t>CIRCUITO </a:t>
            </a:r>
            <a:r>
              <a:rPr lang="es-MX" sz="2400" b="1" dirty="0">
                <a:solidFill>
                  <a:srgbClr val="00B050"/>
                </a:solidFill>
              </a:rPr>
              <a:t>ENTRE FASES EN EL ESTATOR (87G)</a:t>
            </a:r>
            <a:r>
              <a:rPr lang="es-MX" b="1" dirty="0">
                <a:solidFill>
                  <a:srgbClr val="00B050"/>
                </a:solidFill>
              </a:rPr>
              <a:t/>
            </a:r>
            <a:br>
              <a:rPr lang="es-MX" b="1" dirty="0">
                <a:solidFill>
                  <a:srgbClr val="00B050"/>
                </a:solidFill>
              </a:rPr>
            </a:br>
            <a:endParaRPr lang="es-MX" altLang="es-MX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es-MX" altLang="es-MX" dirty="0" smtClean="0"/>
              <a:t>Protege principalmente contra </a:t>
            </a:r>
            <a:r>
              <a:rPr lang="es-MX" altLang="es-MX" b="1" dirty="0" smtClean="0"/>
              <a:t>corto circuitos entre fases dentro del embobinado</a:t>
            </a:r>
            <a:r>
              <a:rPr lang="es-MX" altLang="es-MX" dirty="0" smtClean="0"/>
              <a:t> del generador. </a:t>
            </a:r>
          </a:p>
          <a:p>
            <a:r>
              <a:rPr lang="es-MX" altLang="es-MX" dirty="0" smtClean="0"/>
              <a:t>En generadores con neutro aterrizado a través de un reactor de reactancia baja, la protección diferencial detecta </a:t>
            </a:r>
            <a:r>
              <a:rPr lang="es-MX" altLang="es-MX" b="1" dirty="0" smtClean="0"/>
              <a:t>corto circuito interiores de fase a tierra</a:t>
            </a:r>
            <a:r>
              <a:rPr lang="es-MX" altLang="es-MX" dirty="0" smtClean="0"/>
              <a:t>.</a:t>
            </a:r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868800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altLang="es-MX" b="1" dirty="0" smtClean="0"/>
              <a:t>Compara la corriente </a:t>
            </a:r>
            <a:r>
              <a:rPr lang="es-MX" altLang="es-MX" dirty="0" smtClean="0"/>
              <a:t>que </a:t>
            </a:r>
            <a:r>
              <a:rPr lang="es-MX" altLang="es-MX" b="1" dirty="0" smtClean="0"/>
              <a:t>sale</a:t>
            </a:r>
            <a:r>
              <a:rPr lang="es-MX" altLang="es-MX" dirty="0" smtClean="0"/>
              <a:t> de un  embobinado con la corriente que </a:t>
            </a:r>
            <a:r>
              <a:rPr lang="es-MX" altLang="es-MX" b="1" dirty="0" smtClean="0"/>
              <a:t>entra</a:t>
            </a:r>
            <a:r>
              <a:rPr lang="es-MX" altLang="es-MX" dirty="0" smtClean="0"/>
              <a:t> por  otro  extremo  del mismo  </a:t>
            </a:r>
            <a:r>
              <a:rPr lang="es-MX" altLang="es-MX" b="1" dirty="0" smtClean="0"/>
              <a:t>embobinado</a:t>
            </a:r>
            <a:r>
              <a:rPr lang="es-MX" altLang="es-MX" dirty="0" smtClean="0"/>
              <a:t>.  Si las  dos  corrientes  son  </a:t>
            </a:r>
            <a:r>
              <a:rPr lang="es-MX" altLang="es-MX" b="1" dirty="0" smtClean="0"/>
              <a:t>iguales</a:t>
            </a:r>
            <a:r>
              <a:rPr lang="es-MX" altLang="es-MX" dirty="0" smtClean="0"/>
              <a:t>  el  embobinado  está  </a:t>
            </a:r>
            <a:r>
              <a:rPr lang="es-MX" altLang="es-MX" b="1" dirty="0" smtClean="0"/>
              <a:t>bien</a:t>
            </a:r>
            <a:r>
              <a:rPr lang="es-MX" altLang="es-MX" dirty="0" smtClean="0"/>
              <a:t>,  si las corrientes </a:t>
            </a:r>
            <a:r>
              <a:rPr lang="es-MX" altLang="es-MX" b="1" dirty="0" smtClean="0"/>
              <a:t>difieren</a:t>
            </a:r>
            <a:r>
              <a:rPr lang="es-MX" altLang="es-MX" dirty="0" smtClean="0"/>
              <a:t> el embobinado tiene una </a:t>
            </a:r>
            <a:r>
              <a:rPr lang="es-MX" altLang="es-MX" b="1" dirty="0" smtClean="0"/>
              <a:t>falla</a:t>
            </a:r>
            <a:r>
              <a:rPr lang="es-MX" altLang="es-MX" dirty="0" smtClean="0"/>
              <a:t>.</a:t>
            </a:r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5424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59" y="846138"/>
            <a:ext cx="8003232" cy="584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45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altLang="es-MX" sz="2800" b="1" dirty="0" smtClean="0">
                <a:solidFill>
                  <a:srgbClr val="00B050"/>
                </a:solidFill>
              </a:rPr>
              <a:t>PROTECCIÓN CONTRA FALLAS A </a:t>
            </a:r>
            <a:br>
              <a:rPr lang="es-MX" altLang="es-MX" sz="2800" b="1" dirty="0" smtClean="0">
                <a:solidFill>
                  <a:srgbClr val="00B050"/>
                </a:solidFill>
              </a:rPr>
            </a:br>
            <a:r>
              <a:rPr lang="es-MX" altLang="es-MX" sz="2800" b="1" dirty="0" smtClean="0">
                <a:solidFill>
                  <a:srgbClr val="00B050"/>
                </a:solidFill>
              </a:rPr>
              <a:t>TIERRA EN EL ESTATOR (64G).</a:t>
            </a:r>
            <a:endParaRPr lang="es-MX" altLang="es-MX" sz="2800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altLang="es-MX" sz="2800" dirty="0" smtClean="0"/>
              <a:t>Trabaja  sobre </a:t>
            </a:r>
            <a:r>
              <a:rPr lang="es-MX" altLang="es-MX" sz="2800" b="1" dirty="0" smtClean="0"/>
              <a:t>detección de voltaje en el neutro </a:t>
            </a:r>
            <a:r>
              <a:rPr lang="es-MX" altLang="es-MX" sz="2800" dirty="0" smtClean="0"/>
              <a:t>de un sistema que opera con neutro </a:t>
            </a:r>
            <a:r>
              <a:rPr lang="es-MX" altLang="es-MX" sz="2800" b="1" dirty="0" smtClean="0"/>
              <a:t>aislado o aterrizado </a:t>
            </a:r>
            <a:r>
              <a:rPr lang="es-MX" altLang="es-MX" sz="2800" dirty="0" smtClean="0"/>
              <a:t>a través de una </a:t>
            </a:r>
            <a:r>
              <a:rPr lang="es-MX" altLang="es-MX" sz="2800" b="1" dirty="0" smtClean="0"/>
              <a:t>impedancia alta</a:t>
            </a:r>
            <a:r>
              <a:rPr lang="es-MX" altLang="es-MX" sz="2800" dirty="0" smtClean="0"/>
              <a:t>. </a:t>
            </a:r>
          </a:p>
          <a:p>
            <a:r>
              <a:rPr lang="es-MX" altLang="es-MX" sz="2800" dirty="0" smtClean="0"/>
              <a:t>Detecta </a:t>
            </a:r>
            <a:r>
              <a:rPr lang="es-MX" altLang="es-MX" sz="2800" b="1" dirty="0" smtClean="0"/>
              <a:t>fallas monofásicas a tierra </a:t>
            </a:r>
            <a:r>
              <a:rPr lang="es-MX" altLang="es-MX" sz="2800" dirty="0" smtClean="0"/>
              <a:t>tanto </a:t>
            </a:r>
            <a:r>
              <a:rPr lang="es-MX" altLang="es-MX" sz="2800" b="1" dirty="0" smtClean="0"/>
              <a:t>en</a:t>
            </a:r>
            <a:r>
              <a:rPr lang="es-MX" altLang="es-MX" sz="2800" dirty="0" smtClean="0"/>
              <a:t> la mayor parte del </a:t>
            </a:r>
            <a:r>
              <a:rPr lang="es-MX" altLang="es-MX" sz="2800" b="1" dirty="0" smtClean="0"/>
              <a:t>embobinado</a:t>
            </a:r>
            <a:r>
              <a:rPr lang="es-MX" altLang="es-MX" sz="2800" dirty="0" smtClean="0"/>
              <a:t> del  generador  </a:t>
            </a:r>
            <a:r>
              <a:rPr lang="es-MX" altLang="es-MX" sz="2800" b="1" dirty="0" smtClean="0"/>
              <a:t>como</a:t>
            </a:r>
            <a:r>
              <a:rPr lang="es-MX" altLang="es-MX" sz="2800" dirty="0" smtClean="0"/>
              <a:t>  en  todas  las  </a:t>
            </a:r>
            <a:r>
              <a:rPr lang="es-MX" altLang="es-MX" sz="2800" b="1" dirty="0" smtClean="0"/>
              <a:t>conexiones</a:t>
            </a:r>
            <a:r>
              <a:rPr lang="es-MX" altLang="es-MX" sz="2800" dirty="0" smtClean="0"/>
              <a:t>  a  voltaje </a:t>
            </a:r>
            <a:r>
              <a:rPr lang="es-MX" altLang="es-MX" sz="2800" b="1" dirty="0" smtClean="0"/>
              <a:t> de generación</a:t>
            </a:r>
            <a:r>
              <a:rPr lang="es-MX" altLang="es-MX" sz="2800" dirty="0" smtClean="0"/>
              <a:t>;  bus  ductos,  embobinado  de transformador de unidad y embobinado de transformador de auxiliares, etc.</a:t>
            </a:r>
            <a:endParaRPr lang="es-MX" altLang="es-MX" sz="2800" dirty="0"/>
          </a:p>
        </p:txBody>
      </p:sp>
    </p:spTree>
    <p:extLst>
      <p:ext uri="{BB962C8B-B14F-4D97-AF65-F5344CB8AC3E}">
        <p14:creationId xmlns:p14="http://schemas.microsoft.com/office/powerpoint/2010/main" val="196364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926"/>
            <a:ext cx="8229600" cy="1143000"/>
          </a:xfrm>
        </p:spPr>
        <p:txBody>
          <a:bodyPr/>
          <a:lstStyle/>
          <a:p>
            <a:endParaRPr lang="es-MX" altLang="es-MX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00126"/>
            <a:ext cx="8229600" cy="5126038"/>
          </a:xfrm>
        </p:spPr>
        <p:txBody>
          <a:bodyPr/>
          <a:lstStyle/>
          <a:p>
            <a:r>
              <a:rPr lang="es-MX" altLang="es-MX" sz="2400" dirty="0"/>
              <a:t>S</a:t>
            </a:r>
            <a:r>
              <a:rPr lang="es-MX" altLang="es-MX" sz="2400" dirty="0" smtClean="0"/>
              <a:t>e  aplica a  </a:t>
            </a:r>
            <a:r>
              <a:rPr lang="es-MX" altLang="es-MX" sz="2400" b="1" dirty="0" smtClean="0"/>
              <a:t>generadores  conectados  directamente  a  un  transformador elevador</a:t>
            </a:r>
            <a:r>
              <a:rPr lang="es-MX" altLang="es-MX" sz="2400" dirty="0" smtClean="0"/>
              <a:t>, el  sistema  a  voltaje  de  generación  se  compone de  equipo  instalado dentro de la planta y no dotado de interruptores para su separación.</a:t>
            </a:r>
          </a:p>
          <a:p>
            <a:r>
              <a:rPr lang="es-MX" altLang="es-MX" sz="2400" dirty="0" smtClean="0"/>
              <a:t>En </a:t>
            </a:r>
            <a:r>
              <a:rPr lang="es-MX" altLang="es-MX" sz="2400" b="1" dirty="0" smtClean="0"/>
              <a:t>generadores</a:t>
            </a:r>
            <a:r>
              <a:rPr lang="es-MX" altLang="es-MX" sz="2400" dirty="0" smtClean="0"/>
              <a:t> que alimentan directamente sistemas de </a:t>
            </a:r>
            <a:r>
              <a:rPr lang="es-MX" altLang="es-MX" sz="2400" b="1" dirty="0" smtClean="0"/>
              <a:t>distribución</a:t>
            </a:r>
            <a:r>
              <a:rPr lang="es-MX" altLang="es-MX" sz="2400" dirty="0" smtClean="0"/>
              <a:t> se emplea la </a:t>
            </a:r>
            <a:r>
              <a:rPr lang="es-MX" altLang="es-MX" sz="2400" b="1" dirty="0" smtClean="0"/>
              <a:t>puesta a tierra de neutro </a:t>
            </a:r>
            <a:r>
              <a:rPr lang="es-MX" altLang="es-MX" sz="2400" dirty="0" smtClean="0"/>
              <a:t>a través de un </a:t>
            </a:r>
            <a:r>
              <a:rPr lang="es-MX" altLang="es-MX" sz="2400" b="1" dirty="0" smtClean="0"/>
              <a:t>reactor de reactancia baja </a:t>
            </a:r>
            <a:r>
              <a:rPr lang="es-MX" altLang="es-MX" sz="2400" dirty="0" smtClean="0"/>
              <a:t>y la protección </a:t>
            </a:r>
            <a:r>
              <a:rPr lang="es-MX" altLang="es-MX" sz="2400" b="1" dirty="0" smtClean="0"/>
              <a:t>contra fallas a tierra del estator </a:t>
            </a:r>
            <a:r>
              <a:rPr lang="es-MX" altLang="es-MX" sz="2400" dirty="0" smtClean="0"/>
              <a:t>es proporcionada por los relevadores diferenciales (</a:t>
            </a:r>
            <a:r>
              <a:rPr lang="es-MX" altLang="es-MX" sz="2400" b="1" dirty="0" smtClean="0"/>
              <a:t>87G</a:t>
            </a:r>
            <a:r>
              <a:rPr lang="es-MX" altLang="es-MX" sz="2400" dirty="0" smtClean="0"/>
              <a:t>) respaldados por un relevador de </a:t>
            </a:r>
            <a:r>
              <a:rPr lang="es-MX" altLang="es-MX" sz="2400" dirty="0" err="1" smtClean="0"/>
              <a:t>sobrecorriente</a:t>
            </a:r>
            <a:r>
              <a:rPr lang="es-MX" altLang="es-MX" sz="2400" dirty="0" smtClean="0"/>
              <a:t> en el neutro  (</a:t>
            </a:r>
            <a:r>
              <a:rPr lang="es-MX" altLang="es-MX" sz="2400" b="1" dirty="0" smtClean="0"/>
              <a:t>51N</a:t>
            </a:r>
            <a:r>
              <a:rPr lang="es-MX" altLang="es-MX" sz="2400" dirty="0" smtClean="0"/>
              <a:t>),  que  a  la  vez  respalda  la  </a:t>
            </a:r>
            <a:r>
              <a:rPr lang="es-MX" altLang="es-MX" sz="2400" b="1" dirty="0" smtClean="0"/>
              <a:t>protección</a:t>
            </a:r>
            <a:r>
              <a:rPr lang="es-MX" altLang="es-MX" sz="2400" dirty="0" smtClean="0"/>
              <a:t>  </a:t>
            </a:r>
            <a:r>
              <a:rPr lang="es-MX" altLang="es-MX" sz="2400" b="1" dirty="0" smtClean="0"/>
              <a:t>de  tierra  de  las  líneas  </a:t>
            </a:r>
            <a:r>
              <a:rPr lang="es-MX" altLang="es-MX" sz="2400" dirty="0" smtClean="0"/>
              <a:t>de  distribución.  </a:t>
            </a:r>
            <a:endParaRPr lang="es-MX" altLang="es-MX" sz="2400" dirty="0"/>
          </a:p>
        </p:txBody>
      </p:sp>
    </p:spTree>
    <p:extLst>
      <p:ext uri="{BB962C8B-B14F-4D97-AF65-F5344CB8AC3E}">
        <p14:creationId xmlns:p14="http://schemas.microsoft.com/office/powerpoint/2010/main" val="909283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/>
          <a:lstStyle/>
          <a:p>
            <a:endParaRPr lang="es-MX" altLang="es-MX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es-MX" altLang="es-MX" sz="2400" b="1" dirty="0" smtClean="0"/>
              <a:t>Detección de voltaje en el neutro del generador.</a:t>
            </a:r>
          </a:p>
          <a:p>
            <a:r>
              <a:rPr lang="es-MX" altLang="es-MX" sz="2400" dirty="0" smtClean="0"/>
              <a:t>El </a:t>
            </a:r>
            <a:r>
              <a:rPr lang="es-MX" altLang="es-MX" sz="2400" b="1" dirty="0" smtClean="0"/>
              <a:t>voltaje</a:t>
            </a:r>
            <a:r>
              <a:rPr lang="es-MX" altLang="es-MX" sz="2400" dirty="0" smtClean="0"/>
              <a:t> en ese punto en condiciones normales es </a:t>
            </a:r>
            <a:r>
              <a:rPr lang="es-MX" altLang="es-MX" sz="2400" b="1" dirty="0" smtClean="0"/>
              <a:t>cero</a:t>
            </a:r>
            <a:r>
              <a:rPr lang="es-MX" altLang="es-MX" sz="2400" dirty="0" smtClean="0"/>
              <a:t>,  excepto  la  componente  de  tercera  armónica, eliminable por filtro contenido en el relevador.</a:t>
            </a:r>
          </a:p>
          <a:p>
            <a:r>
              <a:rPr lang="es-MX" altLang="es-MX" sz="2400" dirty="0" smtClean="0"/>
              <a:t>El </a:t>
            </a:r>
            <a:r>
              <a:rPr lang="es-MX" altLang="es-MX" sz="2400" b="1" dirty="0" smtClean="0"/>
              <a:t>voltaje en el neutro del generador </a:t>
            </a:r>
            <a:r>
              <a:rPr lang="es-MX" altLang="es-MX" sz="2400" dirty="0" smtClean="0"/>
              <a:t>será tanto </a:t>
            </a:r>
            <a:r>
              <a:rPr lang="es-MX" altLang="es-MX" sz="2400" b="1" dirty="0" smtClean="0"/>
              <a:t>más alto </a:t>
            </a:r>
            <a:r>
              <a:rPr lang="es-MX" altLang="es-MX" sz="2400" dirty="0" smtClean="0"/>
              <a:t>cuanto </a:t>
            </a:r>
            <a:r>
              <a:rPr lang="es-MX" altLang="es-MX" sz="2400" b="1" dirty="0" smtClean="0"/>
              <a:t>más alejada del neutro se encuentre la falla</a:t>
            </a:r>
            <a:r>
              <a:rPr lang="es-MX" altLang="es-MX" sz="2400" dirty="0" smtClean="0"/>
              <a:t>. Inversamente, una </a:t>
            </a:r>
            <a:r>
              <a:rPr lang="es-MX" altLang="es-MX" sz="2400" b="1" dirty="0" smtClean="0"/>
              <a:t>falla a tierra </a:t>
            </a:r>
            <a:r>
              <a:rPr lang="es-MX" altLang="es-MX" sz="2400" dirty="0" smtClean="0"/>
              <a:t>en el propio neutro </a:t>
            </a:r>
            <a:r>
              <a:rPr lang="es-MX" altLang="es-MX" sz="2400" b="1" dirty="0" smtClean="0"/>
              <a:t>no podrá ser detectada </a:t>
            </a:r>
            <a:r>
              <a:rPr lang="es-MX" altLang="es-MX" sz="2400" dirty="0" smtClean="0"/>
              <a:t>por no producir voltaje; pero ese  es  el  punto  menos expuesto  a  falla  por  no  estar  sujeto  a  voltaje  en  operación  normal.  El  </a:t>
            </a:r>
            <a:r>
              <a:rPr lang="es-MX" altLang="es-MX" sz="2400" b="1" dirty="0" smtClean="0"/>
              <a:t>relevador</a:t>
            </a:r>
            <a:r>
              <a:rPr lang="es-MX" altLang="es-MX" sz="2400" dirty="0" smtClean="0"/>
              <a:t> habitualmente empleado tiene sensibilidad suficiente para cubrir el 90 a 95% del embobinado del generador.</a:t>
            </a:r>
            <a:endParaRPr lang="es-MX" altLang="es-MX" sz="2400" dirty="0"/>
          </a:p>
        </p:txBody>
      </p:sp>
    </p:spTree>
    <p:extLst>
      <p:ext uri="{BB962C8B-B14F-4D97-AF65-F5344CB8AC3E}">
        <p14:creationId xmlns:p14="http://schemas.microsoft.com/office/powerpoint/2010/main" val="9996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15" y="1417638"/>
            <a:ext cx="8835169" cy="433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86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57258"/>
          </a:xfrm>
        </p:spPr>
        <p:txBody>
          <a:bodyPr/>
          <a:lstStyle/>
          <a:p>
            <a:endParaRPr lang="es-MX" altLang="es-MX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808"/>
            <a:ext cx="8229600" cy="4425356"/>
          </a:xfrm>
        </p:spPr>
        <p:txBody>
          <a:bodyPr/>
          <a:lstStyle/>
          <a:p>
            <a:r>
              <a:rPr lang="es-MX" altLang="es-MX" sz="2400" dirty="0" smtClean="0"/>
              <a:t>Se emplea un </a:t>
            </a:r>
            <a:r>
              <a:rPr lang="es-MX" altLang="es-MX" sz="2400" b="1" dirty="0" smtClean="0"/>
              <a:t>transformador de distribución </a:t>
            </a:r>
            <a:r>
              <a:rPr lang="es-MX" altLang="es-MX" sz="2400" dirty="0" smtClean="0"/>
              <a:t>en lugar de uno de potencial debido a que </a:t>
            </a:r>
            <a:r>
              <a:rPr lang="es-MX" altLang="es-MX" sz="2400" b="1" dirty="0" smtClean="0"/>
              <a:t>se</a:t>
            </a:r>
            <a:r>
              <a:rPr lang="es-MX" altLang="es-MX" sz="2400" dirty="0" smtClean="0"/>
              <a:t> </a:t>
            </a:r>
            <a:r>
              <a:rPr lang="es-MX" altLang="es-MX" sz="2400" b="1" dirty="0" smtClean="0"/>
              <a:t>requiere una resistencia  </a:t>
            </a:r>
            <a:r>
              <a:rPr lang="es-MX" altLang="es-MX" sz="2400" dirty="0" smtClean="0"/>
              <a:t>para  amortiguar  el  circuito.  En  instalaciones  donde  no  había  esa  resistencia  se  observaron  fenómenos  de  </a:t>
            </a:r>
            <a:r>
              <a:rPr lang="es-MX" altLang="es-MX" sz="2400" b="1" dirty="0" err="1" smtClean="0"/>
              <a:t>ferroresonancia</a:t>
            </a:r>
            <a:r>
              <a:rPr lang="es-MX" altLang="es-MX" sz="2400" dirty="0"/>
              <a:t> </a:t>
            </a:r>
            <a:r>
              <a:rPr lang="es-MX" altLang="es-MX" sz="2400" dirty="0" smtClean="0"/>
              <a:t>entre  la  inductancia  de  excitación  del  transformador  de  potencial  y  la capacitancia a tierra del embobinado del generador, resultando en </a:t>
            </a:r>
            <a:r>
              <a:rPr lang="es-MX" altLang="es-MX" sz="2400" b="1" dirty="0" err="1" smtClean="0"/>
              <a:t>sobrevoltajes</a:t>
            </a:r>
            <a:r>
              <a:rPr lang="es-MX" altLang="es-MX" sz="2400" b="1" dirty="0" smtClean="0"/>
              <a:t> transitorios</a:t>
            </a:r>
            <a:r>
              <a:rPr lang="es-MX" altLang="es-MX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8865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altLang="es-MX" dirty="0" smtClean="0"/>
              <a:t>La resistencia se selecciona de manera que la </a:t>
            </a:r>
            <a:r>
              <a:rPr lang="es-MX" altLang="es-MX" b="1" dirty="0" smtClean="0"/>
              <a:t>corriente resistiva </a:t>
            </a:r>
            <a:r>
              <a:rPr lang="es-MX" altLang="es-MX" dirty="0" smtClean="0"/>
              <a:t>a través del </a:t>
            </a:r>
            <a:r>
              <a:rPr lang="es-MX" altLang="es-MX" b="1" dirty="0" smtClean="0"/>
              <a:t>neutro</a:t>
            </a:r>
            <a:r>
              <a:rPr lang="es-MX" altLang="es-MX" dirty="0" smtClean="0"/>
              <a:t> sea de la </a:t>
            </a:r>
            <a:r>
              <a:rPr lang="es-MX" altLang="es-MX" b="1" dirty="0" smtClean="0"/>
              <a:t>misma magnitud </a:t>
            </a:r>
            <a:r>
              <a:rPr lang="es-MX" altLang="es-MX" dirty="0" smtClean="0"/>
              <a:t>que la </a:t>
            </a:r>
            <a:r>
              <a:rPr lang="es-MX" altLang="es-MX" b="1" dirty="0" smtClean="0"/>
              <a:t>corriente capacitiva</a:t>
            </a:r>
            <a:r>
              <a:rPr lang="es-MX" altLang="es-MX" dirty="0" smtClean="0"/>
              <a:t> en caso de </a:t>
            </a:r>
            <a:r>
              <a:rPr lang="es-MX" altLang="es-MX" b="1" dirty="0" smtClean="0"/>
              <a:t>falla</a:t>
            </a:r>
            <a:r>
              <a:rPr lang="es-MX" altLang="es-MX" dirty="0" smtClean="0"/>
              <a:t>. Da generalmente corrientes del orden de 3 - 10 amperes en primario para voltaje de generación de 13.8 a 21 KV.</a:t>
            </a:r>
          </a:p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4064475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937333"/>
            <a:ext cx="8229600" cy="940966"/>
          </a:xfrm>
        </p:spPr>
        <p:txBody>
          <a:bodyPr/>
          <a:lstStyle/>
          <a:p>
            <a:pPr algn="l"/>
            <a:r>
              <a:rPr lang="es-MX" altLang="es-MX" sz="3200" dirty="0" smtClean="0">
                <a:solidFill>
                  <a:srgbClr val="00B050"/>
                </a:solidFill>
              </a:rPr>
              <a:t>9.4.- Protección de respaldo fallas </a:t>
            </a:r>
            <a:br>
              <a:rPr lang="es-MX" altLang="es-MX" sz="3200" dirty="0" smtClean="0">
                <a:solidFill>
                  <a:srgbClr val="00B050"/>
                </a:solidFill>
              </a:rPr>
            </a:br>
            <a:r>
              <a:rPr lang="es-MX" altLang="es-MX" sz="3200" dirty="0" smtClean="0">
                <a:solidFill>
                  <a:srgbClr val="00B050"/>
                </a:solidFill>
              </a:rPr>
              <a:t>de CC.</a:t>
            </a:r>
            <a:r>
              <a:rPr lang="es-MX" altLang="es-MX" dirty="0" smtClean="0">
                <a:solidFill>
                  <a:srgbClr val="00B050"/>
                </a:solidFill>
              </a:rPr>
              <a:t/>
            </a:r>
            <a:br>
              <a:rPr lang="es-MX" altLang="es-MX" dirty="0" smtClean="0">
                <a:solidFill>
                  <a:srgbClr val="00B050"/>
                </a:solidFill>
              </a:rPr>
            </a:br>
            <a:endParaRPr lang="es-MX" altLang="es-MX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2077341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396"/>
            <a:ext cx="8229600" cy="1143000"/>
          </a:xfrm>
        </p:spPr>
        <p:txBody>
          <a:bodyPr/>
          <a:lstStyle/>
          <a:p>
            <a:pPr algn="l"/>
            <a:r>
              <a:rPr lang="es-MX" altLang="es-MX" sz="2400" b="1" dirty="0" smtClean="0">
                <a:solidFill>
                  <a:srgbClr val="00B050"/>
                </a:solidFill>
              </a:rPr>
              <a:t>Relevadores de </a:t>
            </a:r>
            <a:r>
              <a:rPr lang="es-MX" altLang="es-MX" sz="2400" b="1" dirty="0" err="1" smtClean="0">
                <a:solidFill>
                  <a:srgbClr val="00B050"/>
                </a:solidFill>
              </a:rPr>
              <a:t>sobrecorriente</a:t>
            </a:r>
            <a:r>
              <a:rPr lang="es-MX" altLang="es-MX" sz="2400" b="1" dirty="0" smtClean="0">
                <a:solidFill>
                  <a:srgbClr val="00B050"/>
                </a:solidFill>
              </a:rPr>
              <a:t> con control </a:t>
            </a:r>
            <a:br>
              <a:rPr lang="es-MX" altLang="es-MX" sz="2400" b="1" dirty="0" smtClean="0">
                <a:solidFill>
                  <a:srgbClr val="00B050"/>
                </a:solidFill>
              </a:rPr>
            </a:br>
            <a:r>
              <a:rPr lang="es-MX" altLang="es-MX" sz="2400" b="1" dirty="0" smtClean="0">
                <a:solidFill>
                  <a:srgbClr val="00B050"/>
                </a:solidFill>
              </a:rPr>
              <a:t>por bajo voltaje (51V).</a:t>
            </a:r>
            <a:endParaRPr lang="es-MX" altLang="es-MX" sz="2400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57384"/>
            <a:ext cx="8229600" cy="4668780"/>
          </a:xfrm>
        </p:spPr>
        <p:txBody>
          <a:bodyPr/>
          <a:lstStyle/>
          <a:p>
            <a:r>
              <a:rPr lang="es-MX" altLang="es-MX" sz="2800" dirty="0" smtClean="0"/>
              <a:t>Modificación  de  los  relevadores  de  </a:t>
            </a:r>
            <a:r>
              <a:rPr lang="es-MX" altLang="es-MX" sz="2800" dirty="0" err="1" smtClean="0"/>
              <a:t>sobrecorriente</a:t>
            </a:r>
            <a:r>
              <a:rPr lang="es-MX" altLang="es-MX" sz="2800" dirty="0" smtClean="0"/>
              <a:t>  habituales.  Contienen  un  </a:t>
            </a:r>
            <a:r>
              <a:rPr lang="es-MX" altLang="es-MX" sz="2800" b="1" dirty="0" smtClean="0"/>
              <a:t>elemento  detector  de  voltaje  </a:t>
            </a:r>
            <a:r>
              <a:rPr lang="es-MX" altLang="es-MX" sz="2800" dirty="0" smtClean="0"/>
              <a:t>de  operación  instantánea que permite  la </a:t>
            </a:r>
            <a:r>
              <a:rPr lang="es-MX" altLang="es-MX" sz="2800" b="1" dirty="0" smtClean="0"/>
              <a:t>operación</a:t>
            </a:r>
            <a:r>
              <a:rPr lang="es-MX" altLang="es-MX" sz="2800" dirty="0" smtClean="0"/>
              <a:t> del </a:t>
            </a:r>
            <a:r>
              <a:rPr lang="es-MX" altLang="es-MX" sz="2800" b="1" dirty="0" smtClean="0"/>
              <a:t>elemento de </a:t>
            </a:r>
            <a:r>
              <a:rPr lang="es-MX" altLang="es-MX" sz="2800" b="1" dirty="0" err="1" smtClean="0"/>
              <a:t>sobrecorriente</a:t>
            </a:r>
            <a:r>
              <a:rPr lang="es-MX" altLang="es-MX" sz="2800" b="1" dirty="0" smtClean="0"/>
              <a:t> </a:t>
            </a:r>
            <a:r>
              <a:rPr lang="es-MX" altLang="es-MX" sz="2800" dirty="0" smtClean="0"/>
              <a:t>únicamente cuando el </a:t>
            </a:r>
            <a:r>
              <a:rPr lang="es-MX" altLang="es-MX" sz="2800" b="1" dirty="0" smtClean="0"/>
              <a:t>voltaje</a:t>
            </a:r>
            <a:r>
              <a:rPr lang="es-MX" altLang="es-MX" sz="2800" dirty="0" smtClean="0"/>
              <a:t> es apreciablemente </a:t>
            </a:r>
            <a:r>
              <a:rPr lang="es-MX" altLang="es-MX" sz="2800" b="1" dirty="0" smtClean="0"/>
              <a:t>más bajo </a:t>
            </a:r>
            <a:r>
              <a:rPr lang="es-MX" altLang="es-MX" sz="2800" dirty="0" smtClean="0"/>
              <a:t>que el normal. El elemento de voltaje sirve para distinguir entre </a:t>
            </a:r>
            <a:r>
              <a:rPr lang="es-MX" altLang="es-MX" sz="2800" b="1" dirty="0" smtClean="0"/>
              <a:t>sobrecarga y una falla</a:t>
            </a:r>
            <a:r>
              <a:rPr lang="es-MX" altLang="es-MX" sz="2800" dirty="0" smtClean="0"/>
              <a:t>.</a:t>
            </a:r>
            <a:endParaRPr lang="es-MX" altLang="es-MX" sz="2800" dirty="0"/>
          </a:p>
        </p:txBody>
      </p:sp>
    </p:spTree>
    <p:extLst>
      <p:ext uri="{BB962C8B-B14F-4D97-AF65-F5344CB8AC3E}">
        <p14:creationId xmlns:p14="http://schemas.microsoft.com/office/powerpoint/2010/main" val="3778838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MX" altLang="es-MX" sz="2800" dirty="0"/>
              <a:t>L</a:t>
            </a:r>
            <a:r>
              <a:rPr lang="es-MX" altLang="es-MX" sz="2800" dirty="0" smtClean="0"/>
              <a:t>a  protección  de respaldo tiene un ajuste de tiempo relativamente largo, y en ese tiempo la reactancia del generador ya llega a  ser la  </a:t>
            </a:r>
            <a:r>
              <a:rPr lang="es-MX" altLang="es-MX" sz="2800" b="1" dirty="0" smtClean="0"/>
              <a:t>reactancia  síncrona</a:t>
            </a:r>
            <a:r>
              <a:rPr lang="es-MX" altLang="es-MX" sz="2800" dirty="0" smtClean="0"/>
              <a:t>.  Esta  reactancia  generalmente  tiene  un  valor  mayor  que  100%,  o  sea  que produce una </a:t>
            </a:r>
            <a:r>
              <a:rPr lang="es-MX" altLang="es-MX" sz="2800" b="1" dirty="0" smtClean="0"/>
              <a:t>corriente de corto circuito</a:t>
            </a:r>
            <a:r>
              <a:rPr lang="es-MX" altLang="es-MX" sz="2800" dirty="0" smtClean="0"/>
              <a:t> </a:t>
            </a:r>
            <a:r>
              <a:rPr lang="es-MX" altLang="es-MX" sz="2800" b="1" dirty="0" smtClean="0"/>
              <a:t>menor</a:t>
            </a:r>
            <a:r>
              <a:rPr lang="es-MX" altLang="es-MX" sz="2800" dirty="0" smtClean="0"/>
              <a:t> </a:t>
            </a:r>
            <a:r>
              <a:rPr lang="es-MX" altLang="es-MX" sz="2800" b="1" dirty="0" smtClean="0"/>
              <a:t>que la corriente nominal </a:t>
            </a:r>
            <a:r>
              <a:rPr lang="es-MX" altLang="es-MX" sz="2800" dirty="0" smtClean="0"/>
              <a:t>si no se toma en cuenta la acción del regulador de voltaje, la cual es difícil de evaluar numéricamente. </a:t>
            </a:r>
            <a:endParaRPr lang="es-MX" altLang="es-MX" sz="2800" dirty="0"/>
          </a:p>
        </p:txBody>
      </p:sp>
    </p:spTree>
    <p:extLst>
      <p:ext uri="{BB962C8B-B14F-4D97-AF65-F5344CB8AC3E}">
        <p14:creationId xmlns:p14="http://schemas.microsoft.com/office/powerpoint/2010/main" val="1759615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relevador de </a:t>
            </a:r>
            <a:r>
              <a:rPr lang="es-MX" dirty="0" err="1"/>
              <a:t>sobrecorriente</a:t>
            </a:r>
            <a:r>
              <a:rPr lang="es-MX" dirty="0"/>
              <a:t> con control por bajo voltaje permite usar un ajuste de arranque del </a:t>
            </a:r>
            <a:r>
              <a:rPr lang="es-MX" dirty="0" smtClean="0"/>
              <a:t>elemento </a:t>
            </a:r>
            <a:r>
              <a:rPr lang="es-MX" dirty="0"/>
              <a:t>de </a:t>
            </a:r>
            <a:r>
              <a:rPr lang="es-MX" dirty="0" err="1"/>
              <a:t>sobrecorriente</a:t>
            </a:r>
            <a:r>
              <a:rPr lang="es-MX" dirty="0"/>
              <a:t> debajo de la corriente </a:t>
            </a:r>
            <a:r>
              <a:rPr lang="es-MX" dirty="0" smtClean="0"/>
              <a:t>nominal, asegurándose </a:t>
            </a:r>
            <a:r>
              <a:rPr lang="es-MX" dirty="0"/>
              <a:t>que operará siempre en caso de </a:t>
            </a:r>
            <a:r>
              <a:rPr lang="es-MX" dirty="0" smtClean="0"/>
              <a:t>falla</a:t>
            </a:r>
            <a:r>
              <a:rPr lang="es-MX" dirty="0"/>
              <a:t>, pero no disparará bajo </a:t>
            </a:r>
            <a:r>
              <a:rPr lang="es-MX" dirty="0" smtClean="0"/>
              <a:t>condiciones </a:t>
            </a:r>
            <a:r>
              <a:rPr lang="es-MX" dirty="0"/>
              <a:t>de carga, mientras el voltaje sea </a:t>
            </a:r>
            <a:r>
              <a:rPr lang="es-MX" dirty="0" smtClean="0"/>
              <a:t>normal.</a:t>
            </a:r>
            <a:endParaRPr lang="es-MX" dirty="0"/>
          </a:p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766923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altLang="es-MX" sz="3200" dirty="0" smtClean="0">
                <a:solidFill>
                  <a:srgbClr val="00B050"/>
                </a:solidFill>
              </a:rPr>
              <a:t>Relevadores de </a:t>
            </a:r>
            <a:r>
              <a:rPr lang="es-MX" altLang="es-MX" sz="3200" dirty="0" err="1" smtClean="0">
                <a:solidFill>
                  <a:srgbClr val="00B050"/>
                </a:solidFill>
              </a:rPr>
              <a:t>sobrecorriente</a:t>
            </a:r>
            <a:r>
              <a:rPr lang="es-MX" altLang="es-MX" sz="3200" dirty="0" smtClean="0">
                <a:solidFill>
                  <a:srgbClr val="00B050"/>
                </a:solidFill>
              </a:rPr>
              <a:t> con retención por voltaje (51V).</a:t>
            </a:r>
            <a:endParaRPr lang="es-MX" altLang="es-MX" sz="3200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Relevadores </a:t>
            </a:r>
            <a:r>
              <a:rPr lang="es-MX" dirty="0"/>
              <a:t>híbridos entre elemento de </a:t>
            </a:r>
            <a:r>
              <a:rPr lang="es-MX" b="1" dirty="0" err="1"/>
              <a:t>sobrecorriente</a:t>
            </a:r>
            <a:r>
              <a:rPr lang="es-MX" b="1" dirty="0"/>
              <a:t> y de distancia</a:t>
            </a:r>
            <a:r>
              <a:rPr lang="es-MX" dirty="0"/>
              <a:t>, su característica de </a:t>
            </a:r>
            <a:r>
              <a:rPr lang="es-MX" dirty="0" err="1" smtClean="0"/>
              <a:t>sobrecorriente</a:t>
            </a:r>
            <a:r>
              <a:rPr lang="es-MX" dirty="0" smtClean="0"/>
              <a:t> </a:t>
            </a:r>
            <a:r>
              <a:rPr lang="es-MX" dirty="0"/>
              <a:t>es afectada por la </a:t>
            </a:r>
            <a:r>
              <a:rPr lang="es-MX" dirty="0" smtClean="0"/>
              <a:t>magnitud </a:t>
            </a:r>
            <a:r>
              <a:rPr lang="es-MX" dirty="0"/>
              <a:t>del voltaje.</a:t>
            </a:r>
          </a:p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380968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s-MX" sz="2800" dirty="0"/>
              <a:t>S</a:t>
            </a:r>
            <a:r>
              <a:rPr lang="es-MX" sz="2800" dirty="0" smtClean="0"/>
              <a:t>e </a:t>
            </a:r>
            <a:r>
              <a:rPr lang="es-MX" sz="2800" dirty="0"/>
              <a:t>pueden ajustar para que den </a:t>
            </a:r>
            <a:r>
              <a:rPr lang="es-MX" sz="2800" b="1" dirty="0"/>
              <a:t>protección contra sobrecarga</a:t>
            </a:r>
            <a:r>
              <a:rPr lang="es-MX" sz="2800" dirty="0"/>
              <a:t> y también </a:t>
            </a:r>
            <a:r>
              <a:rPr lang="es-MX" sz="2800" b="1" dirty="0" smtClean="0"/>
              <a:t>contra </a:t>
            </a:r>
            <a:r>
              <a:rPr lang="es-MX" sz="2800" b="1" dirty="0"/>
              <a:t>corto circuito</a:t>
            </a:r>
            <a:r>
              <a:rPr lang="es-MX" sz="2800" dirty="0"/>
              <a:t>, tomando en cuenta la </a:t>
            </a:r>
            <a:r>
              <a:rPr lang="es-MX" sz="2800" b="1" dirty="0"/>
              <a:t>reducción de la corriente de falla </a:t>
            </a:r>
            <a:r>
              <a:rPr lang="es-MX" sz="2800" dirty="0"/>
              <a:t>cuando la </a:t>
            </a:r>
            <a:r>
              <a:rPr lang="es-MX" sz="2800" b="1" dirty="0"/>
              <a:t>reactancia</a:t>
            </a:r>
            <a:r>
              <a:rPr lang="es-MX" sz="2800" dirty="0"/>
              <a:t> pasa a su </a:t>
            </a:r>
            <a:r>
              <a:rPr lang="es-MX" sz="2800" b="1" dirty="0" smtClean="0"/>
              <a:t>valor</a:t>
            </a:r>
            <a:r>
              <a:rPr lang="es-MX" sz="2800" dirty="0" smtClean="0"/>
              <a:t> </a:t>
            </a:r>
            <a:r>
              <a:rPr lang="es-MX" sz="2800" b="1" dirty="0"/>
              <a:t>síncrono</a:t>
            </a:r>
            <a:r>
              <a:rPr lang="es-MX" sz="2800" dirty="0"/>
              <a:t> por medio de </a:t>
            </a:r>
            <a:r>
              <a:rPr lang="es-MX" sz="2800" dirty="0" smtClean="0"/>
              <a:t>una </a:t>
            </a:r>
            <a:r>
              <a:rPr lang="es-MX" sz="2800" b="1" dirty="0" smtClean="0"/>
              <a:t>reducción</a:t>
            </a:r>
            <a:r>
              <a:rPr lang="es-MX" sz="2800" dirty="0" smtClean="0"/>
              <a:t> </a:t>
            </a:r>
            <a:r>
              <a:rPr lang="es-MX" sz="2800" dirty="0"/>
              <a:t>de su </a:t>
            </a:r>
            <a:r>
              <a:rPr lang="es-MX" sz="2800" b="1" dirty="0"/>
              <a:t>corriente de arranque </a:t>
            </a:r>
            <a:r>
              <a:rPr lang="es-MX" sz="2800" dirty="0"/>
              <a:t>en función del voltaje. A voltaje pleno </a:t>
            </a:r>
            <a:r>
              <a:rPr lang="es-MX" sz="2800" dirty="0" smtClean="0"/>
              <a:t>el </a:t>
            </a:r>
            <a:r>
              <a:rPr lang="es-MX" sz="2800" dirty="0"/>
              <a:t>disco de inducción empieza a girar para corriente mayores a la nominal, a voltaje bajo opera con corrientes </a:t>
            </a:r>
            <a:r>
              <a:rPr lang="es-MX" sz="2800" dirty="0" smtClean="0"/>
              <a:t>menores </a:t>
            </a:r>
            <a:r>
              <a:rPr lang="es-MX" sz="2800" dirty="0"/>
              <a:t>a la nominal.</a:t>
            </a:r>
          </a:p>
          <a:p>
            <a:endParaRPr lang="es-MX" altLang="es-MX" sz="2400" dirty="0"/>
          </a:p>
        </p:txBody>
      </p:sp>
    </p:spTree>
    <p:extLst>
      <p:ext uri="{BB962C8B-B14F-4D97-AF65-F5344CB8AC3E}">
        <p14:creationId xmlns:p14="http://schemas.microsoft.com/office/powerpoint/2010/main" val="3657843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724533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489524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545994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2141518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655637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123663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266878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876" y="6409"/>
            <a:ext cx="1713124" cy="725487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02601177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823</Words>
  <Application>Microsoft Office PowerPoint</Application>
  <PresentationFormat>Presentación en pantalla (4:3)</PresentationFormat>
  <Paragraphs>36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8" baseType="lpstr">
      <vt:lpstr>Arial</vt:lpstr>
      <vt:lpstr>Diseño predeterminado</vt:lpstr>
      <vt:lpstr>9. PROTECCIÓN  DE GENERADORES</vt:lpstr>
      <vt:lpstr>PROTECCIÓN  DE GENERADORES</vt:lpstr>
      <vt:lpstr>9.2.-Conexión de generadores y  protecciones típicas. </vt:lpstr>
      <vt:lpstr>PROTECCIÓN DIFERENCIAL CONTRA CORTO  CIRCUITO ENTRE FASES EN EL ESTATOR (87G) </vt:lpstr>
      <vt:lpstr>Presentación de PowerPoint</vt:lpstr>
      <vt:lpstr>Presentación de PowerPoint</vt:lpstr>
      <vt:lpstr>PROTECCIÓN CONTRA FALLAS A  TIERRA EN EL ESTATOR (64G).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9.4.- Protección de respaldo fallas  de CC. </vt:lpstr>
      <vt:lpstr>Relevadores de sobrecorriente con control  por bajo voltaje (51V).</vt:lpstr>
      <vt:lpstr>Presentación de PowerPoint</vt:lpstr>
      <vt:lpstr>Presentación de PowerPoint</vt:lpstr>
      <vt:lpstr>Relevadores de sobrecorriente con retención por voltaje (51V).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huerta jimenez</cp:lastModifiedBy>
  <cp:revision>207</cp:revision>
  <dcterms:created xsi:type="dcterms:W3CDTF">2010-05-23T14:28:12Z</dcterms:created>
  <dcterms:modified xsi:type="dcterms:W3CDTF">2017-07-12T03:48:46Z</dcterms:modified>
</cp:coreProperties>
</file>